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82" r:id="rId3"/>
    <p:sldId id="273" r:id="rId4"/>
    <p:sldId id="257" r:id="rId5"/>
    <p:sldId id="258" r:id="rId6"/>
    <p:sldId id="283" r:id="rId7"/>
    <p:sldId id="259" r:id="rId8"/>
    <p:sldId id="260" r:id="rId9"/>
    <p:sldId id="261" r:id="rId10"/>
    <p:sldId id="262" r:id="rId11"/>
    <p:sldId id="263" r:id="rId12"/>
    <p:sldId id="264" r:id="rId13"/>
    <p:sldId id="274" r:id="rId14"/>
    <p:sldId id="275" r:id="rId15"/>
    <p:sldId id="276" r:id="rId16"/>
    <p:sldId id="277" r:id="rId17"/>
    <p:sldId id="266" r:id="rId18"/>
    <p:sldId id="278" r:id="rId19"/>
    <p:sldId id="279" r:id="rId20"/>
    <p:sldId id="280" r:id="rId21"/>
    <p:sldId id="281" r:id="rId22"/>
    <p:sldId id="267" r:id="rId23"/>
    <p:sldId id="268" r:id="rId24"/>
    <p:sldId id="272" r:id="rId2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3" d="100"/>
          <a:sy n="63" d="100"/>
        </p:scale>
        <p:origin x="-159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80D45C33-ADFD-4718-A769-C9BB05E3B6C7}" type="datetimeFigureOut">
              <a:rPr lang="ar-IQ" smtClean="0"/>
              <a:pPr/>
              <a:t>18/06/1440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059562A-0D1D-47BB-81D5-CB2D6EFF1F20}"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0D45C33-ADFD-4718-A769-C9BB05E3B6C7}" type="datetimeFigureOut">
              <a:rPr lang="ar-IQ" smtClean="0"/>
              <a:pPr/>
              <a:t>18/06/1440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059562A-0D1D-47BB-81D5-CB2D6EFF1F20}"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0D45C33-ADFD-4718-A769-C9BB05E3B6C7}" type="datetimeFigureOut">
              <a:rPr lang="ar-IQ" smtClean="0"/>
              <a:pPr/>
              <a:t>18/06/1440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059562A-0D1D-47BB-81D5-CB2D6EFF1F20}"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0D45C33-ADFD-4718-A769-C9BB05E3B6C7}" type="datetimeFigureOut">
              <a:rPr lang="ar-IQ" smtClean="0"/>
              <a:pPr/>
              <a:t>18/06/1440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059562A-0D1D-47BB-81D5-CB2D6EFF1F20}"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0D45C33-ADFD-4718-A769-C9BB05E3B6C7}" type="datetimeFigureOut">
              <a:rPr lang="ar-IQ" smtClean="0"/>
              <a:pPr/>
              <a:t>18/06/1440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059562A-0D1D-47BB-81D5-CB2D6EFF1F20}"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80D45C33-ADFD-4718-A769-C9BB05E3B6C7}" type="datetimeFigureOut">
              <a:rPr lang="ar-IQ" smtClean="0"/>
              <a:pPr/>
              <a:t>18/06/1440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059562A-0D1D-47BB-81D5-CB2D6EFF1F20}"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80D45C33-ADFD-4718-A769-C9BB05E3B6C7}" type="datetimeFigureOut">
              <a:rPr lang="ar-IQ" smtClean="0"/>
              <a:pPr/>
              <a:t>18/06/1440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2059562A-0D1D-47BB-81D5-CB2D6EFF1F20}"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80D45C33-ADFD-4718-A769-C9BB05E3B6C7}" type="datetimeFigureOut">
              <a:rPr lang="ar-IQ" smtClean="0"/>
              <a:pPr/>
              <a:t>18/06/1440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2059562A-0D1D-47BB-81D5-CB2D6EFF1F20}"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0D45C33-ADFD-4718-A769-C9BB05E3B6C7}" type="datetimeFigureOut">
              <a:rPr lang="ar-IQ" smtClean="0"/>
              <a:pPr/>
              <a:t>18/06/1440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2059562A-0D1D-47BB-81D5-CB2D6EFF1F20}"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0D45C33-ADFD-4718-A769-C9BB05E3B6C7}" type="datetimeFigureOut">
              <a:rPr lang="ar-IQ" smtClean="0"/>
              <a:pPr/>
              <a:t>18/06/1440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059562A-0D1D-47BB-81D5-CB2D6EFF1F20}"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0D45C33-ADFD-4718-A769-C9BB05E3B6C7}" type="datetimeFigureOut">
              <a:rPr lang="ar-IQ" smtClean="0"/>
              <a:pPr/>
              <a:t>18/06/1440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059562A-0D1D-47BB-81D5-CB2D6EFF1F20}"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0D45C33-ADFD-4718-A769-C9BB05E3B6C7}" type="datetimeFigureOut">
              <a:rPr lang="ar-IQ" smtClean="0"/>
              <a:pPr/>
              <a:t>18/06/1440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059562A-0D1D-47BB-81D5-CB2D6EFF1F20}"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s://www.thoughtco.com/plant-tissue-systems-373615" TargetMode="External"/><Relationship Id="rId2" Type="http://schemas.openxmlformats.org/officeDocument/2006/relationships/hyperlink" Target="https://www.thoughtco.com/cell-membrane-373364"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s://biologydictionary.net/golgi-apparatus/" TargetMode="External"/><Relationship Id="rId2" Type="http://schemas.openxmlformats.org/officeDocument/2006/relationships/hyperlink" Target="https://biologydictionary.net/endoplasmic-reticulu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www.thoughtco.com/cytoskeleton-anatomy-373358" TargetMode="External"/><Relationship Id="rId3" Type="http://schemas.openxmlformats.org/officeDocument/2006/relationships/hyperlink" Target="https://www.thoughtco.com/centrioles-373538" TargetMode="External"/><Relationship Id="rId7" Type="http://schemas.openxmlformats.org/officeDocument/2006/relationships/hyperlink" Target="https://www.thoughtco.com/cytoplasm-defined-373301" TargetMode="External"/><Relationship Id="rId2" Type="http://schemas.openxmlformats.org/officeDocument/2006/relationships/hyperlink" Target="https://www.thoughtco.com/cell-membrane-373364" TargetMode="External"/><Relationship Id="rId1" Type="http://schemas.openxmlformats.org/officeDocument/2006/relationships/slideLayout" Target="../slideLayouts/slideLayout2.xml"/><Relationship Id="rId6" Type="http://schemas.openxmlformats.org/officeDocument/2006/relationships/hyperlink" Target="https://www.thoughtco.com/photosynthesis-373604" TargetMode="External"/><Relationship Id="rId5" Type="http://schemas.openxmlformats.org/officeDocument/2006/relationships/hyperlink" Target="https://www.thoughtco.com/chloroplast-373614" TargetMode="External"/><Relationship Id="rId10" Type="http://schemas.openxmlformats.org/officeDocument/2006/relationships/hyperlink" Target="https://www.thoughtco.com/golgi-apparatus-meaning-373366" TargetMode="External"/><Relationship Id="rId4" Type="http://schemas.openxmlformats.org/officeDocument/2006/relationships/hyperlink" Target="https://www.thoughtco.com/stages-of-mitosis-373534" TargetMode="External"/><Relationship Id="rId9" Type="http://schemas.openxmlformats.org/officeDocument/2006/relationships/hyperlink" Target="https://www.thoughtco.com/endoplasmic-reticulum-373365" TargetMode="External"/></Relationships>
</file>

<file path=ppt/slides/_rels/slide19.xml.rels><?xml version="1.0" encoding="UTF-8" standalone="yes"?>
<Relationships xmlns="http://schemas.openxmlformats.org/package/2006/relationships"><Relationship Id="rId8" Type="http://schemas.openxmlformats.org/officeDocument/2006/relationships/hyperlink" Target="https://www.thoughtco.com/rna-373565" TargetMode="External"/><Relationship Id="rId3" Type="http://schemas.openxmlformats.org/officeDocument/2006/relationships/hyperlink" Target="https://www.thoughtco.com/microtubules-373545" TargetMode="External"/><Relationship Id="rId7" Type="http://schemas.openxmlformats.org/officeDocument/2006/relationships/hyperlink" Target="https://www.thoughtco.com/ribosomes-meaning-373363" TargetMode="External"/><Relationship Id="rId2" Type="http://schemas.openxmlformats.org/officeDocument/2006/relationships/hyperlink" Target="https://www.thoughtco.com/lysosomes-cell-organelles-373357" TargetMode="External"/><Relationship Id="rId1" Type="http://schemas.openxmlformats.org/officeDocument/2006/relationships/slideLayout" Target="../slideLayouts/slideLayout2.xml"/><Relationship Id="rId6" Type="http://schemas.openxmlformats.org/officeDocument/2006/relationships/hyperlink" Target="https://www.thoughtco.com/journey-into-the-cell-peroxisomes-373360" TargetMode="External"/><Relationship Id="rId5" Type="http://schemas.openxmlformats.org/officeDocument/2006/relationships/hyperlink" Target="https://www.thoughtco.com/the-cell-nucleus-373362" TargetMode="External"/><Relationship Id="rId4" Type="http://schemas.openxmlformats.org/officeDocument/2006/relationships/hyperlink" Target="https://www.thoughtco.com/mitochondria-defined-373367" TargetMode="External"/><Relationship Id="rId9" Type="http://schemas.openxmlformats.org/officeDocument/2006/relationships/hyperlink" Target="https://www.thoughtco.com/vacuole-organelle-373617"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thoughtco.com/organelles-meaning-373368" TargetMode="External"/><Relationship Id="rId2" Type="http://schemas.openxmlformats.org/officeDocument/2006/relationships/hyperlink" Target="https://www.thoughtco.com/what-are-cells-373361" TargetMode="Externa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8" Type="http://schemas.openxmlformats.org/officeDocument/2006/relationships/hyperlink" Target="https://www.thoughtco.com/protein-synthesis-translation-373400" TargetMode="External"/><Relationship Id="rId3" Type="http://schemas.openxmlformats.org/officeDocument/2006/relationships/hyperlink" Target="https://www.thoughtco.com/protein-structure-373563" TargetMode="External"/><Relationship Id="rId7" Type="http://schemas.openxmlformats.org/officeDocument/2006/relationships/hyperlink" Target="https://www.thoughtco.com/dna-transcription-373398" TargetMode="External"/><Relationship Id="rId2" Type="http://schemas.openxmlformats.org/officeDocument/2006/relationships/hyperlink" Target="https://www.thoughtco.com/rna-373565" TargetMode="External"/><Relationship Id="rId1" Type="http://schemas.openxmlformats.org/officeDocument/2006/relationships/slideLayout" Target="../slideLayouts/slideLayout2.xml"/><Relationship Id="rId6" Type="http://schemas.openxmlformats.org/officeDocument/2006/relationships/hyperlink" Target="https://www.thoughtco.com/ribosomes-meaning-373363" TargetMode="External"/><Relationship Id="rId5" Type="http://schemas.openxmlformats.org/officeDocument/2006/relationships/hyperlink" Target="https://www.thoughtco.com/genes-373456" TargetMode="External"/><Relationship Id="rId4" Type="http://schemas.openxmlformats.org/officeDocument/2006/relationships/hyperlink" Target="http://micro.magnet.fsu.edu/cells/nucleus/nucleolus.htm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biologydictionary.net/prokaryotic-cell/" TargetMode="External"/><Relationship Id="rId2" Type="http://schemas.openxmlformats.org/officeDocument/2006/relationships/hyperlink" Target="https://biologydictionary.net/eukaryotic-cell/"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biologydictionary.net/cellular-respirat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micro.magnet.fsu.edu/cells/plants/plantmodel.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85720" y="1571612"/>
            <a:ext cx="8643998" cy="5143535"/>
          </a:xfrm>
        </p:spPr>
        <p:txBody>
          <a:bodyPr>
            <a:normAutofit/>
          </a:bodyPr>
          <a:lstStyle/>
          <a:p>
            <a:pPr rtl="0" fontAlgn="base"/>
            <a:r>
              <a:rPr lang="en-US" dirty="0"/>
              <a:t/>
            </a:r>
            <a:br>
              <a:rPr lang="en-US" dirty="0"/>
            </a:br>
            <a:endParaRPr lang="ar-IQ" dirty="0"/>
          </a:p>
        </p:txBody>
      </p:sp>
      <p:sp>
        <p:nvSpPr>
          <p:cNvPr id="3" name="عنوان فرعي 2"/>
          <p:cNvSpPr>
            <a:spLocks noGrp="1"/>
          </p:cNvSpPr>
          <p:nvPr>
            <p:ph type="subTitle" idx="1"/>
          </p:nvPr>
        </p:nvSpPr>
        <p:spPr>
          <a:xfrm>
            <a:off x="428596" y="857232"/>
            <a:ext cx="8429684" cy="5643602"/>
          </a:xfrm>
        </p:spPr>
        <p:style>
          <a:lnRef idx="2">
            <a:schemeClr val="accent3"/>
          </a:lnRef>
          <a:fillRef idx="1">
            <a:schemeClr val="lt1"/>
          </a:fillRef>
          <a:effectRef idx="0">
            <a:schemeClr val="accent3"/>
          </a:effectRef>
          <a:fontRef idx="minor">
            <a:schemeClr val="dk1"/>
          </a:fontRef>
        </p:style>
        <p:txBody>
          <a:bodyPr>
            <a:normAutofit fontScale="85000" lnSpcReduction="20000"/>
          </a:bodyPr>
          <a:lstStyle/>
          <a:p>
            <a:pPr algn="l" rtl="0"/>
            <a:r>
              <a:rPr lang="en-US" sz="3300" b="1" dirty="0" smtClean="0">
                <a:solidFill>
                  <a:schemeClr val="tx1"/>
                </a:solidFill>
              </a:rPr>
              <a:t>Plant Cell :</a:t>
            </a:r>
            <a:r>
              <a:rPr lang="en-US" sz="3300" dirty="0" smtClean="0">
                <a:solidFill>
                  <a:schemeClr val="tx1"/>
                </a:solidFill>
              </a:rPr>
              <a:t> </a:t>
            </a:r>
          </a:p>
          <a:p>
            <a:pPr algn="l" rtl="0"/>
            <a:r>
              <a:rPr lang="en-US" sz="3300" dirty="0" smtClean="0">
                <a:solidFill>
                  <a:schemeClr val="tx1"/>
                </a:solidFill>
              </a:rPr>
              <a:t>Plants cell constitute of membrane bound nucleus and many cellular structures. These organelles carry out functions that are necessary for the proper functioning and survival of the cell. The cell organelles of the plant are enclosed by a cell wall and cell membrane. The constituents of the cell are suspended in the cytoplasm or </a:t>
            </a:r>
            <a:r>
              <a:rPr lang="en-US" sz="3300" dirty="0" err="1" smtClean="0">
                <a:solidFill>
                  <a:schemeClr val="tx1"/>
                </a:solidFill>
              </a:rPr>
              <a:t>cytosol</a:t>
            </a:r>
            <a:r>
              <a:rPr lang="en-US" sz="3300" dirty="0" smtClean="0">
                <a:solidFill>
                  <a:schemeClr val="tx1"/>
                </a:solidFill>
              </a:rPr>
              <a:t>. </a:t>
            </a:r>
          </a:p>
          <a:p>
            <a:pPr algn="l" rtl="0"/>
            <a:r>
              <a:rPr lang="en-US" sz="3300" b="1" dirty="0" smtClean="0">
                <a:solidFill>
                  <a:schemeClr val="tx1"/>
                </a:solidFill>
              </a:rPr>
              <a:t>The parts of the plant cell are as follows: </a:t>
            </a:r>
            <a:endParaRPr lang="en-US" sz="3300" dirty="0" smtClean="0">
              <a:solidFill>
                <a:schemeClr val="tx1"/>
              </a:solidFill>
            </a:endParaRPr>
          </a:p>
          <a:p>
            <a:pPr algn="l" rtl="0"/>
            <a:r>
              <a:rPr lang="en-US" sz="3300" b="1" i="1" dirty="0" smtClean="0">
                <a:solidFill>
                  <a:schemeClr val="tx1"/>
                </a:solidFill>
              </a:rPr>
              <a:t>Cell wall</a:t>
            </a:r>
            <a:r>
              <a:rPr lang="en-US" sz="3300" dirty="0" smtClean="0">
                <a:solidFill>
                  <a:schemeClr val="tx1"/>
                </a:solidFill>
              </a:rPr>
              <a:t> is the outermost rigid covering of the plant cell. It is a salient feature of plant cell. </a:t>
            </a:r>
          </a:p>
          <a:p>
            <a:pPr algn="l" rtl="0"/>
            <a:r>
              <a:rPr lang="en-US" sz="3300" b="1" i="1" dirty="0" smtClean="0">
                <a:solidFill>
                  <a:schemeClr val="tx1"/>
                </a:solidFill>
              </a:rPr>
              <a:t>Cell membrane</a:t>
            </a:r>
            <a:r>
              <a:rPr lang="en-US" sz="3300" dirty="0" smtClean="0">
                <a:solidFill>
                  <a:schemeClr val="tx1"/>
                </a:solidFill>
              </a:rPr>
              <a:t> or the plasma membrane is the outer lining of the cell inside the cell wall. </a:t>
            </a:r>
          </a:p>
          <a:p>
            <a:pPr algn="l" rtl="0"/>
            <a:r>
              <a:rPr lang="en-US" sz="3300" b="1" i="1" dirty="0" err="1" smtClean="0">
                <a:solidFill>
                  <a:schemeClr val="tx1"/>
                </a:solidFill>
              </a:rPr>
              <a:t>Cytosol</a:t>
            </a:r>
            <a:r>
              <a:rPr lang="en-US" sz="3300" b="1" i="1" dirty="0" smtClean="0">
                <a:solidFill>
                  <a:schemeClr val="tx1"/>
                </a:solidFill>
              </a:rPr>
              <a:t> or cytoplasm</a:t>
            </a:r>
            <a:r>
              <a:rPr lang="en-US" sz="3300" dirty="0" smtClean="0">
                <a:solidFill>
                  <a:schemeClr val="tx1"/>
                </a:solidFill>
              </a:rPr>
              <a:t> is the gel-like matrix inside the cell membrane which constitutes all other cell organelles.</a:t>
            </a:r>
          </a:p>
        </p:txBody>
      </p:sp>
      <p:sp>
        <p:nvSpPr>
          <p:cNvPr id="4" name="مستطيل 3"/>
          <p:cNvSpPr/>
          <p:nvPr/>
        </p:nvSpPr>
        <p:spPr>
          <a:xfrm>
            <a:off x="357158" y="214290"/>
            <a:ext cx="8501122" cy="523220"/>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pPr algn="l"/>
            <a:r>
              <a:rPr lang="en-US" sz="2800" b="1" dirty="0" smtClean="0"/>
              <a:t>lecture (1)</a:t>
            </a:r>
            <a:r>
              <a:rPr lang="ar-IQ" sz="2800" b="1" dirty="0" smtClean="0"/>
              <a:t>   </a:t>
            </a:r>
            <a:r>
              <a:rPr lang="en-US" sz="2800" b="1" dirty="0" smtClean="0"/>
              <a:t>Plant Physiology :</a:t>
            </a:r>
            <a:endParaRPr lang="ar-IQ" sz="2800" b="1" dirty="0"/>
          </a:p>
        </p:txBody>
      </p:sp>
      <p:sp>
        <p:nvSpPr>
          <p:cNvPr id="6" name="مستطيل 5"/>
          <p:cNvSpPr/>
          <p:nvPr/>
        </p:nvSpPr>
        <p:spPr>
          <a:xfrm>
            <a:off x="357158" y="357167"/>
            <a:ext cx="8786842" cy="646331"/>
          </a:xfrm>
          <a:prstGeom prst="rect">
            <a:avLst/>
          </a:prstGeom>
        </p:spPr>
        <p:txBody>
          <a:bodyPr wrap="square">
            <a:spAutoFit/>
          </a:bodyPr>
          <a:lstStyle/>
          <a:p>
            <a:r>
              <a:rPr lang="en-US" dirty="0" smtClean="0"/>
              <a:t/>
            </a:r>
            <a:br>
              <a:rPr lang="en-US" dirty="0" smtClean="0"/>
            </a:br>
            <a:endParaRPr lang="ar-IQ" dirty="0"/>
          </a:p>
        </p:txBody>
      </p:sp>
      <p:sp>
        <p:nvSpPr>
          <p:cNvPr id="7" name="مربع نص 6"/>
          <p:cNvSpPr txBox="1"/>
          <p:nvPr/>
        </p:nvSpPr>
        <p:spPr>
          <a:xfrm>
            <a:off x="5000628" y="214290"/>
            <a:ext cx="3786214" cy="523220"/>
          </a:xfrm>
          <a:prstGeom prst="rect">
            <a:avLst/>
          </a:prstGeom>
          <a:noFill/>
        </p:spPr>
        <p:txBody>
          <a:bodyPr wrap="square" rtlCol="1">
            <a:spAutoFit/>
          </a:bodyPr>
          <a:lstStyle/>
          <a:p>
            <a:pPr algn="l"/>
            <a:r>
              <a:rPr lang="en-US" sz="2800" b="1" dirty="0" smtClean="0"/>
              <a:t>By: Dr. </a:t>
            </a:r>
            <a:r>
              <a:rPr lang="en-US" sz="2800" b="1" dirty="0" err="1" smtClean="0"/>
              <a:t>Manal</a:t>
            </a:r>
            <a:r>
              <a:rPr lang="en-US" sz="2800" b="1" dirty="0" smtClean="0"/>
              <a:t> </a:t>
            </a:r>
            <a:r>
              <a:rPr lang="en-US" sz="2800" b="1" dirty="0" err="1" smtClean="0"/>
              <a:t>Zbari</a:t>
            </a:r>
            <a:r>
              <a:rPr lang="en-US" sz="2800" b="1" dirty="0" smtClean="0"/>
              <a:t> </a:t>
            </a:r>
            <a:endParaRPr lang="ar-IQ" sz="28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96908"/>
          </a:xfrm>
        </p:spPr>
        <p:txBody>
          <a:bodyPr>
            <a:normAutofit fontScale="90000"/>
          </a:bodyPr>
          <a:lstStyle/>
          <a:p>
            <a:r>
              <a:rPr lang="en-US" b="1" dirty="0"/>
              <a:t>Vacuoles</a:t>
            </a:r>
            <a:br>
              <a:rPr lang="en-US" b="1" dirty="0"/>
            </a:br>
            <a:endParaRPr lang="ar-IQ" dirty="0"/>
          </a:p>
        </p:txBody>
      </p:sp>
      <p:sp>
        <p:nvSpPr>
          <p:cNvPr id="3" name="عنصر نائب للمحتوى 2"/>
          <p:cNvSpPr>
            <a:spLocks noGrp="1"/>
          </p:cNvSpPr>
          <p:nvPr>
            <p:ph idx="1"/>
          </p:nvPr>
        </p:nvSpPr>
        <p:spPr>
          <a:xfrm>
            <a:off x="457200" y="785794"/>
            <a:ext cx="8229600" cy="5340369"/>
          </a:xfrm>
        </p:spPr>
        <p:style>
          <a:lnRef idx="2">
            <a:schemeClr val="accent6"/>
          </a:lnRef>
          <a:fillRef idx="1">
            <a:schemeClr val="lt1"/>
          </a:fillRef>
          <a:effectRef idx="0">
            <a:schemeClr val="accent6"/>
          </a:effectRef>
          <a:fontRef idx="minor">
            <a:schemeClr val="dk1"/>
          </a:fontRef>
        </p:style>
        <p:txBody>
          <a:bodyPr/>
          <a:lstStyle/>
          <a:p>
            <a:pPr algn="l"/>
            <a:r>
              <a:rPr lang="en-US" dirty="0"/>
              <a:t>Plant cells are unique in that they have a large central vacuole. A vacuole is a small sphere of membrane within the cell that can contain fluid, ions, and other molecules. Vacuoles are basically large vesicles. They can be found in the cells of many different organisms, but plant cells characteristically have a large vacuole that can take up anywhere from 30-80 percent of the cell.</a:t>
            </a:r>
          </a:p>
          <a:p>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5720" y="357166"/>
            <a:ext cx="8401080" cy="6215106"/>
          </a:xfrm>
        </p:spPr>
        <p:style>
          <a:lnRef idx="2">
            <a:schemeClr val="accent2"/>
          </a:lnRef>
          <a:fillRef idx="1">
            <a:schemeClr val="lt1"/>
          </a:fillRef>
          <a:effectRef idx="0">
            <a:schemeClr val="accent2"/>
          </a:effectRef>
          <a:fontRef idx="minor">
            <a:schemeClr val="dk1"/>
          </a:fontRef>
        </p:style>
        <p:txBody>
          <a:bodyPr>
            <a:normAutofit fontScale="92500" lnSpcReduction="20000"/>
          </a:bodyPr>
          <a:lstStyle/>
          <a:p>
            <a:pPr algn="l"/>
            <a:r>
              <a:rPr lang="en-US" dirty="0"/>
              <a:t>The central vacuole of a plant cell helps maintain its </a:t>
            </a:r>
            <a:r>
              <a:rPr lang="en-US" dirty="0" err="1"/>
              <a:t>turgor</a:t>
            </a:r>
            <a:r>
              <a:rPr lang="en-US" dirty="0"/>
              <a:t> pressure, which is the pressure of the contents of the cell pushing against the cell wall. A plant thrives best when its cells have high turgidity, and this occurs when the central vacuole is full of water. If </a:t>
            </a:r>
            <a:r>
              <a:rPr lang="en-US" dirty="0" err="1"/>
              <a:t>turgor</a:t>
            </a:r>
            <a:r>
              <a:rPr lang="en-US" dirty="0"/>
              <a:t> pressure in the plants decreases, the plants begin to wilt. Plant cells fare best in hypotonic solutions, where there is more water in the environment than in the cell; under these conditions, water rushes into the cell by osmosis, and turgidity is high. Animal cells, on the other hand, can </a:t>
            </a:r>
            <a:r>
              <a:rPr lang="en-US" dirty="0" err="1"/>
              <a:t>lyse</a:t>
            </a:r>
            <a:r>
              <a:rPr lang="en-US" dirty="0"/>
              <a:t> if too much water rushes in; they fare better in isotonic solutions, where the concentration of solutes in the cell and in the environment is equal and net movement of water in and out of the cell is the same.</a:t>
            </a:r>
          </a:p>
          <a:p>
            <a:pPr algn="l"/>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t>Cell Wall</a:t>
            </a:r>
            <a:br>
              <a:rPr lang="en-US" b="1" dirty="0"/>
            </a:br>
            <a:endParaRPr lang="ar-IQ" dirty="0"/>
          </a:p>
        </p:txBody>
      </p:sp>
      <p:sp>
        <p:nvSpPr>
          <p:cNvPr id="3" name="عنصر نائب للمحتوى 2"/>
          <p:cNvSpPr>
            <a:spLocks noGrp="1"/>
          </p:cNvSpPr>
          <p:nvPr>
            <p:ph idx="1"/>
          </p:nvPr>
        </p:nvSpPr>
        <p:spPr>
          <a:xfrm>
            <a:off x="214282" y="928670"/>
            <a:ext cx="8715436" cy="5715040"/>
          </a:xfrm>
        </p:spPr>
        <p:style>
          <a:lnRef idx="2">
            <a:schemeClr val="accent1"/>
          </a:lnRef>
          <a:fillRef idx="1">
            <a:schemeClr val="lt1"/>
          </a:fillRef>
          <a:effectRef idx="0">
            <a:schemeClr val="accent1"/>
          </a:effectRef>
          <a:fontRef idx="minor">
            <a:schemeClr val="dk1"/>
          </a:fontRef>
        </p:style>
        <p:txBody>
          <a:bodyPr>
            <a:normAutofit/>
          </a:bodyPr>
          <a:lstStyle/>
          <a:p>
            <a:pPr algn="l">
              <a:buNone/>
            </a:pPr>
            <a:r>
              <a:rPr lang="en-US" sz="2400" dirty="0"/>
              <a:t>The cell wall is a tough layer found on the outside of the plant cell that gives it strength and also maintains high turgidity. In plants, the cell wall contains mainly cellulose, along with other molecules like </a:t>
            </a:r>
            <a:r>
              <a:rPr lang="en-US" sz="2400" dirty="0" err="1"/>
              <a:t>hemicellulose</a:t>
            </a:r>
            <a:r>
              <a:rPr lang="en-US" sz="2400" dirty="0"/>
              <a:t>, pectin, and </a:t>
            </a:r>
            <a:r>
              <a:rPr lang="en-US" sz="2400" dirty="0" err="1"/>
              <a:t>liginins</a:t>
            </a:r>
            <a:r>
              <a:rPr lang="en-US" sz="2400" dirty="0"/>
              <a:t>. The composition of the plant cell wall differentiates it from the cell walls of other organisms. For example, fungi cell walls contain chitin, and bacterial cell walls contain </a:t>
            </a:r>
            <a:r>
              <a:rPr lang="en-US" sz="2400" dirty="0" err="1"/>
              <a:t>peptidoglycan</a:t>
            </a:r>
            <a:r>
              <a:rPr lang="en-US" sz="2400" dirty="0"/>
              <a:t>, and these substances are not found in plants. A main difference between plant and animal cells is that plant cells have a cell wall while animal cells do not. Plant cells have a primary cell wall, which is a flexible layer formed on the outside of a growing plant cell, and a secondary cell wall, a tough, thick layer formed inside the primary plant cell wall when the cell is mature.</a:t>
            </a:r>
          </a:p>
          <a:p>
            <a:pPr algn="l">
              <a:buNone/>
            </a:pPr>
            <a:endParaRPr lang="ar-IQ"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A section of the cell wall in a plant cell"/>
          <p:cNvPicPr/>
          <p:nvPr/>
        </p:nvPicPr>
        <p:blipFill>
          <a:blip r:embed="rId2">
            <a:lum bright="-30000" contrast="40000"/>
          </a:blip>
          <a:srcRect/>
          <a:stretch>
            <a:fillRect/>
          </a:stretch>
        </p:blipFill>
        <p:spPr bwMode="auto">
          <a:xfrm>
            <a:off x="642910" y="714356"/>
            <a:ext cx="7858179" cy="528641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14282" y="274638"/>
            <a:ext cx="8472518" cy="6083320"/>
          </a:xfrm>
        </p:spPr>
        <p:style>
          <a:lnRef idx="1">
            <a:schemeClr val="accent3"/>
          </a:lnRef>
          <a:fillRef idx="2">
            <a:schemeClr val="accent3"/>
          </a:fillRef>
          <a:effectRef idx="1">
            <a:schemeClr val="accent3"/>
          </a:effectRef>
          <a:fontRef idx="minor">
            <a:schemeClr val="dk1"/>
          </a:fontRef>
        </p:style>
        <p:txBody>
          <a:bodyPr>
            <a:normAutofit fontScale="90000"/>
          </a:bodyPr>
          <a:lstStyle/>
          <a:p>
            <a:pPr algn="l" rtl="0"/>
            <a:r>
              <a:rPr lang="en-US" b="1" dirty="0" smtClean="0"/>
              <a:t>Plant Cell Wall Structure</a:t>
            </a:r>
            <a:r>
              <a:rPr lang="en-US" dirty="0" smtClean="0"/>
              <a:t/>
            </a:r>
            <a:br>
              <a:rPr lang="en-US" dirty="0" smtClean="0"/>
            </a:br>
            <a:r>
              <a:rPr lang="en-US" dirty="0" smtClean="0"/>
              <a:t>The plant cell wall is multi-layered and consists of up to three sections. From the outermost layer of the cell wall, these layers are identified as the middle lamella, primary cell wall, and secondary cell wall. While all plant cells have a middle lamella and primary cell wall, not all have a secondary cell wall.</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5720" y="274638"/>
            <a:ext cx="8401080" cy="6226196"/>
          </a:xfrm>
        </p:spPr>
        <p:style>
          <a:lnRef idx="2">
            <a:schemeClr val="dk1"/>
          </a:lnRef>
          <a:fillRef idx="1">
            <a:schemeClr val="lt1"/>
          </a:fillRef>
          <a:effectRef idx="0">
            <a:schemeClr val="dk1"/>
          </a:effectRef>
          <a:fontRef idx="minor">
            <a:schemeClr val="dk1"/>
          </a:fontRef>
        </p:style>
        <p:txBody>
          <a:bodyPr>
            <a:normAutofit/>
          </a:bodyPr>
          <a:lstStyle/>
          <a:p>
            <a:pPr lvl="0" algn="l" rtl="0"/>
            <a:r>
              <a:rPr lang="en-US" sz="2400" b="1" dirty="0" smtClean="0"/>
              <a:t>Middle lamella</a:t>
            </a:r>
            <a:r>
              <a:rPr lang="en-US" sz="2400" dirty="0" smtClean="0"/>
              <a:t> - outer cell wall layer that contains polysaccharides called </a:t>
            </a:r>
            <a:r>
              <a:rPr lang="en-US" sz="2400" dirty="0" err="1" smtClean="0"/>
              <a:t>pectins</a:t>
            </a:r>
            <a:r>
              <a:rPr lang="en-US" sz="2400" dirty="0" smtClean="0"/>
              <a:t>. </a:t>
            </a:r>
            <a:r>
              <a:rPr lang="en-US" sz="2400" dirty="0" err="1" smtClean="0"/>
              <a:t>Pectins</a:t>
            </a:r>
            <a:r>
              <a:rPr lang="en-US" sz="2400" dirty="0" smtClean="0"/>
              <a:t> aid in cell adhesion by helping the cell walls of adjacent cells to bind to one another.​</a:t>
            </a:r>
            <a:br>
              <a:rPr lang="en-US" sz="2400" dirty="0" smtClean="0"/>
            </a:br>
            <a:r>
              <a:rPr lang="en-US" sz="2400" b="1" dirty="0" smtClean="0"/>
              <a:t>Primary cell wall</a:t>
            </a:r>
            <a:r>
              <a:rPr lang="en-US" sz="2400" dirty="0" smtClean="0"/>
              <a:t> - layer formed between the middle lamella and </a:t>
            </a:r>
            <a:r>
              <a:rPr lang="en-US" sz="2400" dirty="0" smtClean="0">
                <a:hlinkClick r:id="rId2"/>
              </a:rPr>
              <a:t>plasma membrane</a:t>
            </a:r>
            <a:r>
              <a:rPr lang="en-US" sz="2400" dirty="0" smtClean="0"/>
              <a:t> in growing plant cells. It is primarily composed of cellulose </a:t>
            </a:r>
            <a:r>
              <a:rPr lang="en-US" sz="2400" dirty="0" err="1" smtClean="0"/>
              <a:t>microfibrils</a:t>
            </a:r>
            <a:r>
              <a:rPr lang="en-US" sz="2400" dirty="0" smtClean="0"/>
              <a:t> contained within a gel-like matrix of </a:t>
            </a:r>
            <a:r>
              <a:rPr lang="en-US" sz="2400" dirty="0" err="1" smtClean="0"/>
              <a:t>hemicellulose</a:t>
            </a:r>
            <a:r>
              <a:rPr lang="en-US" sz="2400" dirty="0" smtClean="0"/>
              <a:t> fibers and pectin polysaccharides. The primary cell wall provides the strength and flexibility needed to allow for cell growth.​</a:t>
            </a:r>
            <a:br>
              <a:rPr lang="en-US" sz="2400" dirty="0" smtClean="0"/>
            </a:br>
            <a:r>
              <a:rPr lang="en-US" sz="2400" b="1" dirty="0" smtClean="0"/>
              <a:t>Secondary cell wall</a:t>
            </a:r>
            <a:r>
              <a:rPr lang="en-US" sz="2400" dirty="0" smtClean="0"/>
              <a:t> - layer formed between the primary cell wall and plasma membrane in some plant cells. Once the primary cell wall has stopped dividing and growing, it may thicken to form a secondary cell wall. This rigid layer strengthens and supports the cell. In addition to cellulose and </a:t>
            </a:r>
            <a:r>
              <a:rPr lang="en-US" sz="2400" dirty="0" err="1" smtClean="0"/>
              <a:t>hemicellulose</a:t>
            </a:r>
            <a:r>
              <a:rPr lang="en-US" sz="2400" dirty="0" smtClean="0"/>
              <a:t>, some secondary cell walls contain lignin. Lignin strengthens the cell wall and aids in water conductivity in </a:t>
            </a:r>
            <a:r>
              <a:rPr lang="en-US" sz="2400" dirty="0" smtClean="0">
                <a:hlinkClick r:id="rId3"/>
              </a:rPr>
              <a:t>plant vascular tissue</a:t>
            </a:r>
            <a:r>
              <a:rPr lang="en-US" sz="2400" dirty="0" smtClean="0"/>
              <a:t> cells.</a:t>
            </a: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26196"/>
          </a:xfrm>
        </p:spPr>
        <p:style>
          <a:lnRef idx="2">
            <a:schemeClr val="accent1"/>
          </a:lnRef>
          <a:fillRef idx="1">
            <a:schemeClr val="lt1"/>
          </a:fillRef>
          <a:effectRef idx="0">
            <a:schemeClr val="accent1"/>
          </a:effectRef>
          <a:fontRef idx="minor">
            <a:schemeClr val="dk1"/>
          </a:fontRef>
        </p:style>
        <p:txBody>
          <a:bodyPr>
            <a:normAutofit/>
          </a:bodyPr>
          <a:lstStyle/>
          <a:p>
            <a:pPr algn="l" rtl="0"/>
            <a:r>
              <a:rPr lang="en-US" sz="3600" b="1" dirty="0" smtClean="0"/>
              <a:t>Plant Cell Wall Function</a:t>
            </a:r>
            <a:r>
              <a:rPr lang="en-US" sz="3600" dirty="0" smtClean="0"/>
              <a:t/>
            </a:r>
            <a:br>
              <a:rPr lang="en-US" sz="3600" dirty="0" smtClean="0"/>
            </a:br>
            <a:r>
              <a:rPr lang="en-US" sz="3600" dirty="0" smtClean="0"/>
              <a:t>A major role of the cell wall is to form a framework for the cell to prevent over expansion. Cellulose fibers, structural proteins, and other polysaccharides help to maintain the shape and form of the cell. Additional functions of the cell wall include:</a:t>
            </a:r>
            <a:br>
              <a:rPr lang="en-US" sz="3600" dirty="0" smtClean="0"/>
            </a:br>
            <a:endParaRPr lang="ar-IQ" sz="3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54032"/>
          </a:xfrm>
        </p:spPr>
        <p:txBody>
          <a:bodyPr>
            <a:normAutofit fontScale="90000"/>
          </a:bodyPr>
          <a:lstStyle/>
          <a:p>
            <a:r>
              <a:rPr lang="en-US" b="1" dirty="0"/>
              <a:t>Other Organelles</a:t>
            </a:r>
            <a:br>
              <a:rPr lang="en-US" b="1" dirty="0"/>
            </a:br>
            <a:endParaRPr lang="ar-IQ" dirty="0"/>
          </a:p>
        </p:txBody>
      </p:sp>
      <p:sp>
        <p:nvSpPr>
          <p:cNvPr id="3" name="عنصر نائب للمحتوى 2"/>
          <p:cNvSpPr>
            <a:spLocks noGrp="1"/>
          </p:cNvSpPr>
          <p:nvPr>
            <p:ph idx="1"/>
          </p:nvPr>
        </p:nvSpPr>
        <p:spPr>
          <a:xfrm>
            <a:off x="214282" y="928670"/>
            <a:ext cx="8715436" cy="5715040"/>
          </a:xfrm>
        </p:spPr>
        <p:style>
          <a:lnRef idx="2">
            <a:schemeClr val="accent3"/>
          </a:lnRef>
          <a:fillRef idx="1">
            <a:schemeClr val="lt1"/>
          </a:fillRef>
          <a:effectRef idx="0">
            <a:schemeClr val="accent3"/>
          </a:effectRef>
          <a:fontRef idx="minor">
            <a:schemeClr val="dk1"/>
          </a:fontRef>
        </p:style>
        <p:txBody>
          <a:bodyPr>
            <a:normAutofit fontScale="85000" lnSpcReduction="10000"/>
          </a:bodyPr>
          <a:lstStyle/>
          <a:p>
            <a:pPr algn="l" fontAlgn="base"/>
            <a:r>
              <a:rPr lang="en-US" dirty="0"/>
              <a:t>Plant cells have many other organelles that are essentially the same as organelles in other types of eukaryotic cells, such as animal cells. The nucleus contains a cell’s deoxyribonucleic acid (DNA), its genetic material. DNA contains instructions for making proteins, which controls all of the body’s activities. The nucleus also regulates the growth and division of the cell. Proteins are synthesized in </a:t>
            </a:r>
            <a:r>
              <a:rPr lang="en-US" dirty="0" err="1"/>
              <a:t>ribosomes</a:t>
            </a:r>
            <a:r>
              <a:rPr lang="en-US" dirty="0"/>
              <a:t>, modified in the </a:t>
            </a:r>
            <a:r>
              <a:rPr lang="en-US" dirty="0">
                <a:hlinkClick r:id="rId2" tooltip="endoplasmic reticulum"/>
              </a:rPr>
              <a:t>endoplasmic reticulum</a:t>
            </a:r>
            <a:r>
              <a:rPr lang="en-US" dirty="0"/>
              <a:t>, and folded, sorted, and packaged into vesicles in the </a:t>
            </a:r>
            <a:r>
              <a:rPr lang="en-US" dirty="0">
                <a:hlinkClick r:id="rId3" tooltip="Golgi apparatus"/>
              </a:rPr>
              <a:t>Golgi apparatus</a:t>
            </a:r>
            <a:r>
              <a:rPr lang="en-US" dirty="0"/>
              <a:t>.</a:t>
            </a:r>
          </a:p>
          <a:p>
            <a:pPr algn="l" rtl="0" fontAlgn="base"/>
            <a:r>
              <a:rPr lang="en-US" dirty="0"/>
              <a:t>Mitochondria are also found in plant cells. They produce ATP through cellular respiration. Photosynthesis in the chloroplasts provides the nutrients that mitochondria break down for use in cellular respiration. </a:t>
            </a:r>
            <a:endParaRPr lang="ar-IQ"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14290"/>
            <a:ext cx="8472518" cy="6143668"/>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pPr lvl="0" algn="l" rtl="0"/>
            <a:r>
              <a:rPr lang="en-US" dirty="0" smtClean="0">
                <a:hlinkClick r:id="rId2"/>
              </a:rPr>
              <a:t>Cell (Plasma) Membrane</a:t>
            </a:r>
            <a:r>
              <a:rPr lang="en-US" dirty="0" smtClean="0"/>
              <a:t> - surrounds the cytoplasm of a cell, enclosing its contents.​</a:t>
            </a:r>
          </a:p>
          <a:p>
            <a:pPr lvl="0" algn="l" rtl="0"/>
            <a:r>
              <a:rPr lang="en-US" b="1" dirty="0" smtClean="0"/>
              <a:t>Cell Wall</a:t>
            </a:r>
            <a:r>
              <a:rPr lang="en-US" dirty="0" smtClean="0"/>
              <a:t> - outer covering of the cell that protects the plant cell and gives it shape.</a:t>
            </a:r>
          </a:p>
          <a:p>
            <a:pPr lvl="0" algn="l" rtl="0"/>
            <a:r>
              <a:rPr lang="en-US" dirty="0" err="1" smtClean="0">
                <a:hlinkClick r:id="rId3"/>
              </a:rPr>
              <a:t>Centrioles</a:t>
            </a:r>
            <a:r>
              <a:rPr lang="en-US" dirty="0" smtClean="0"/>
              <a:t> - organize the assembly of microtubules during </a:t>
            </a:r>
            <a:r>
              <a:rPr lang="en-US" dirty="0" smtClean="0">
                <a:hlinkClick r:id="rId4"/>
              </a:rPr>
              <a:t>cell division</a:t>
            </a:r>
            <a:r>
              <a:rPr lang="en-US" dirty="0" smtClean="0"/>
              <a:t>.​</a:t>
            </a:r>
          </a:p>
          <a:p>
            <a:pPr lvl="0" algn="l" rtl="0"/>
            <a:r>
              <a:rPr lang="en-US" dirty="0" smtClean="0">
                <a:hlinkClick r:id="rId5"/>
              </a:rPr>
              <a:t>Chloroplasts</a:t>
            </a:r>
            <a:r>
              <a:rPr lang="en-US" dirty="0" smtClean="0"/>
              <a:t> - the sites of </a:t>
            </a:r>
            <a:r>
              <a:rPr lang="en-US" dirty="0" smtClean="0">
                <a:hlinkClick r:id="rId6"/>
              </a:rPr>
              <a:t>photosynthesis</a:t>
            </a:r>
            <a:r>
              <a:rPr lang="en-US" dirty="0" smtClean="0"/>
              <a:t> in a plant cell.​</a:t>
            </a:r>
          </a:p>
          <a:p>
            <a:pPr lvl="0" algn="l" rtl="0"/>
            <a:r>
              <a:rPr lang="en-US" dirty="0" smtClean="0">
                <a:hlinkClick r:id="rId7"/>
              </a:rPr>
              <a:t>Cytoplasm</a:t>
            </a:r>
            <a:r>
              <a:rPr lang="en-US" dirty="0" smtClean="0"/>
              <a:t> - gel-like substance within the cell membrane composed.​</a:t>
            </a:r>
          </a:p>
          <a:p>
            <a:pPr lvl="0" algn="l" rtl="0"/>
            <a:r>
              <a:rPr lang="en-US" dirty="0" smtClean="0">
                <a:hlinkClick r:id="rId8"/>
              </a:rPr>
              <a:t>Cytoskeleton</a:t>
            </a:r>
            <a:r>
              <a:rPr lang="en-US" dirty="0" smtClean="0"/>
              <a:t> - a network of fibers throughout the cytoplasm.​</a:t>
            </a:r>
          </a:p>
          <a:p>
            <a:pPr lvl="0" algn="l" rtl="0"/>
            <a:r>
              <a:rPr lang="en-US" dirty="0" smtClean="0">
                <a:hlinkClick r:id="rId9"/>
              </a:rPr>
              <a:t>Endoplasmic Reticulum</a:t>
            </a:r>
            <a:r>
              <a:rPr lang="en-US" dirty="0" smtClean="0"/>
              <a:t> - extensive network of membranes composed of both regions with </a:t>
            </a:r>
            <a:r>
              <a:rPr lang="en-US" dirty="0" err="1" smtClean="0"/>
              <a:t>ribosomes</a:t>
            </a:r>
            <a:r>
              <a:rPr lang="en-US" dirty="0" smtClean="0"/>
              <a:t> (rough ER) and regions without </a:t>
            </a:r>
            <a:r>
              <a:rPr lang="en-US" dirty="0" err="1" smtClean="0"/>
              <a:t>ribosomes</a:t>
            </a:r>
            <a:r>
              <a:rPr lang="en-US" dirty="0" smtClean="0"/>
              <a:t> (smooth ER).​</a:t>
            </a:r>
          </a:p>
          <a:p>
            <a:pPr lvl="0" algn="l" rtl="0"/>
            <a:r>
              <a:rPr lang="en-US" dirty="0" smtClean="0">
                <a:hlinkClick r:id="rId10"/>
              </a:rPr>
              <a:t>Golgi Complex</a:t>
            </a:r>
            <a:r>
              <a:rPr lang="en-US" dirty="0" smtClean="0"/>
              <a:t> - responsible for manufacturing, storing and shipping certain cellular products.​</a:t>
            </a:r>
          </a:p>
          <a:p>
            <a:endParaRPr lang="ar-IQ"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pPr lvl="0" algn="l" rtl="0"/>
            <a:r>
              <a:rPr lang="en-US" dirty="0" err="1" smtClean="0">
                <a:hlinkClick r:id="rId2"/>
              </a:rPr>
              <a:t>Lysosomes</a:t>
            </a:r>
            <a:r>
              <a:rPr lang="en-US" dirty="0" smtClean="0"/>
              <a:t> - sacs of enzymes that digest cellular macromolecules.​</a:t>
            </a:r>
          </a:p>
          <a:p>
            <a:pPr lvl="0" algn="l" rtl="0"/>
            <a:r>
              <a:rPr lang="en-US" dirty="0" smtClean="0">
                <a:hlinkClick r:id="rId3"/>
              </a:rPr>
              <a:t>Microtubules</a:t>
            </a:r>
            <a:r>
              <a:rPr lang="en-US" dirty="0" smtClean="0"/>
              <a:t> - hollow rods that function primarily to help support and shape the cell.​</a:t>
            </a:r>
          </a:p>
          <a:p>
            <a:pPr lvl="0" algn="l" rtl="0"/>
            <a:r>
              <a:rPr lang="en-US" dirty="0" smtClean="0">
                <a:hlinkClick r:id="rId4"/>
              </a:rPr>
              <a:t>Mitochondria</a:t>
            </a:r>
            <a:r>
              <a:rPr lang="en-US" dirty="0" smtClean="0"/>
              <a:t> - generate energy for the cell through respiration.​</a:t>
            </a:r>
          </a:p>
          <a:p>
            <a:pPr lvl="0" algn="l" rtl="0"/>
            <a:r>
              <a:rPr lang="en-US" dirty="0" smtClean="0">
                <a:hlinkClick r:id="rId5"/>
              </a:rPr>
              <a:t>Nucleus</a:t>
            </a:r>
            <a:r>
              <a:rPr lang="en-US" dirty="0" smtClean="0"/>
              <a:t> - membrane bound structure that contains the cell's hereditary information.​</a:t>
            </a:r>
          </a:p>
          <a:p>
            <a:pPr lvl="0" algn="l" rtl="0"/>
            <a:r>
              <a:rPr lang="en-US" b="1" dirty="0" smtClean="0"/>
              <a:t>Nucleolus</a:t>
            </a:r>
            <a:r>
              <a:rPr lang="en-US" dirty="0" smtClean="0"/>
              <a:t> - structure within the nucleus that helps in the synthesis of </a:t>
            </a:r>
            <a:r>
              <a:rPr lang="en-US" dirty="0" err="1" smtClean="0"/>
              <a:t>ribosomes</a:t>
            </a:r>
            <a:r>
              <a:rPr lang="en-US" dirty="0" smtClean="0"/>
              <a:t>.​</a:t>
            </a:r>
          </a:p>
          <a:p>
            <a:pPr lvl="0" algn="l" rtl="0"/>
            <a:r>
              <a:rPr lang="en-US" b="1" dirty="0" err="1" smtClean="0"/>
              <a:t>Nucleopore</a:t>
            </a:r>
            <a:r>
              <a:rPr lang="en-US" dirty="0" smtClean="0"/>
              <a:t> - tiny hole within the nuclear membrane that allows nucleic acids and proteins to move into and out of the nucleus.​</a:t>
            </a:r>
          </a:p>
          <a:p>
            <a:pPr lvl="0" algn="l" rtl="0"/>
            <a:r>
              <a:rPr lang="en-US" dirty="0" err="1" smtClean="0">
                <a:hlinkClick r:id="rId6"/>
              </a:rPr>
              <a:t>Peroxisomes</a:t>
            </a:r>
            <a:r>
              <a:rPr lang="en-US" dirty="0" smtClean="0"/>
              <a:t> - tiny structures bound by a single membrane that contain enzymes that produce hydrogen peroxide as a by-product.​</a:t>
            </a:r>
          </a:p>
          <a:p>
            <a:pPr lvl="0" algn="l" rtl="0"/>
            <a:r>
              <a:rPr lang="en-US" b="1" dirty="0" err="1" smtClean="0"/>
              <a:t>Plasmodesmata</a:t>
            </a:r>
            <a:r>
              <a:rPr lang="en-US" dirty="0" smtClean="0"/>
              <a:t> - pores or channels between plant cell walls that allow molecules and communication signals to pass between individual plant cells.​</a:t>
            </a:r>
          </a:p>
          <a:p>
            <a:pPr lvl="0" algn="l" rtl="0"/>
            <a:r>
              <a:rPr lang="en-US" dirty="0" err="1" smtClean="0">
                <a:hlinkClick r:id="rId7"/>
              </a:rPr>
              <a:t>Ribosomes</a:t>
            </a:r>
            <a:r>
              <a:rPr lang="en-US" dirty="0" smtClean="0"/>
              <a:t> - consisting of </a:t>
            </a:r>
            <a:r>
              <a:rPr lang="en-US" dirty="0" smtClean="0">
                <a:hlinkClick r:id="rId8"/>
              </a:rPr>
              <a:t>RNA</a:t>
            </a:r>
            <a:r>
              <a:rPr lang="en-US" dirty="0" smtClean="0"/>
              <a:t> and proteins, </a:t>
            </a:r>
            <a:r>
              <a:rPr lang="en-US" dirty="0" err="1" smtClean="0"/>
              <a:t>ribosomes</a:t>
            </a:r>
            <a:r>
              <a:rPr lang="en-US" dirty="0" smtClean="0"/>
              <a:t> are responsible for protein assembly.​</a:t>
            </a:r>
          </a:p>
          <a:p>
            <a:pPr lvl="0" algn="l" rtl="0"/>
            <a:r>
              <a:rPr lang="en-US" dirty="0" smtClean="0">
                <a:hlinkClick r:id="rId9"/>
              </a:rPr>
              <a:t>Vacuole</a:t>
            </a:r>
            <a:r>
              <a:rPr lang="en-US" dirty="0" smtClean="0"/>
              <a:t> - typically large structure in a plant cell that provides support and participates in a variety of cellular functions including storage, detoxification, protection, and growth.</a:t>
            </a:r>
          </a:p>
          <a:p>
            <a:pPr algn="l"/>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697559"/>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pPr algn="l" rtl="0"/>
            <a:r>
              <a:rPr lang="en-US" b="1" i="1" dirty="0" smtClean="0"/>
              <a:t>Nucleus</a:t>
            </a:r>
            <a:r>
              <a:rPr lang="en-US" dirty="0" smtClean="0"/>
              <a:t> is the control center of the cell. It is a membrane bound structure which contains the hereditary material of the cell - the DNA </a:t>
            </a:r>
          </a:p>
          <a:p>
            <a:pPr algn="l" rtl="0"/>
            <a:r>
              <a:rPr lang="en-US" b="1" i="1" dirty="0" smtClean="0"/>
              <a:t>Chloroplast </a:t>
            </a:r>
            <a:r>
              <a:rPr lang="en-US" i="1" dirty="0" smtClean="0"/>
              <a:t>is a plastid with green pigment chlorophyll. It traps light energy and converts it to chemical energy by the process of photosynthesis.</a:t>
            </a:r>
            <a:endParaRPr lang="en-US" dirty="0" smtClean="0"/>
          </a:p>
          <a:p>
            <a:pPr algn="l" rtl="0"/>
            <a:r>
              <a:rPr lang="en-US" b="1" i="1" dirty="0" smtClean="0"/>
              <a:t>Mitochondria </a:t>
            </a:r>
            <a:r>
              <a:rPr lang="en-US" dirty="0" smtClean="0"/>
              <a:t>carries out cellular respiration and provides energy to the cells.</a:t>
            </a:r>
          </a:p>
          <a:p>
            <a:pPr algn="l" rtl="0"/>
            <a:r>
              <a:rPr lang="en-US" b="1" i="1" dirty="0" smtClean="0"/>
              <a:t>Vacuoles </a:t>
            </a:r>
            <a:r>
              <a:rPr lang="en-US" dirty="0" smtClean="0"/>
              <a:t>are the temporary storage center of the cell.</a:t>
            </a:r>
          </a:p>
          <a:p>
            <a:pPr algn="l" rtl="0"/>
            <a:r>
              <a:rPr lang="en-US" b="1" i="1" dirty="0" smtClean="0"/>
              <a:t>Golgi body</a:t>
            </a:r>
            <a:r>
              <a:rPr lang="en-US" dirty="0" smtClean="0"/>
              <a:t> is the unit where proteins are sorted and packed.</a:t>
            </a:r>
          </a:p>
          <a:p>
            <a:pPr algn="l" rtl="0"/>
            <a:r>
              <a:rPr lang="en-US" b="1" i="1" dirty="0" err="1" smtClean="0"/>
              <a:t>Ribosomes</a:t>
            </a:r>
            <a:r>
              <a:rPr lang="en-US" b="1" i="1" dirty="0" smtClean="0"/>
              <a:t> </a:t>
            </a:r>
            <a:r>
              <a:rPr lang="en-US" dirty="0" smtClean="0"/>
              <a:t>are structures that assemble proteins.</a:t>
            </a:r>
          </a:p>
          <a:p>
            <a:pPr algn="l" rtl="0"/>
            <a:r>
              <a:rPr lang="en-US" b="1" i="1" dirty="0" smtClean="0"/>
              <a:t>Endoplasmic reticulum </a:t>
            </a:r>
            <a:r>
              <a:rPr lang="en-US" dirty="0" smtClean="0"/>
              <a:t>are membrane covered organelles that transport materials.</a:t>
            </a:r>
          </a:p>
          <a:p>
            <a:pPr algn="l">
              <a:buNone/>
            </a:pPr>
            <a:endParaRPr lang="ar-IQ"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154362"/>
          </a:xfrm>
        </p:spPr>
        <p:txBody>
          <a:bodyPr/>
          <a:lstStyle/>
          <a:p>
            <a:endParaRPr lang="ar-IQ" dirty="0"/>
          </a:p>
        </p:txBody>
      </p:sp>
      <p:sp>
        <p:nvSpPr>
          <p:cNvPr id="3" name="عنصر نائب للمحتوى 2"/>
          <p:cNvSpPr>
            <a:spLocks noGrp="1"/>
          </p:cNvSpPr>
          <p:nvPr>
            <p:ph idx="1"/>
          </p:nvPr>
        </p:nvSpPr>
        <p:spPr>
          <a:xfrm>
            <a:off x="457200" y="3214686"/>
            <a:ext cx="8229600" cy="3143272"/>
          </a:xfrm>
        </p:spPr>
        <p:style>
          <a:lnRef idx="1">
            <a:schemeClr val="accent3"/>
          </a:lnRef>
          <a:fillRef idx="2">
            <a:schemeClr val="accent3"/>
          </a:fillRef>
          <a:effectRef idx="1">
            <a:schemeClr val="accent3"/>
          </a:effectRef>
          <a:fontRef idx="minor">
            <a:schemeClr val="dk1"/>
          </a:fontRef>
        </p:style>
        <p:txBody>
          <a:bodyPr>
            <a:normAutofit/>
          </a:bodyPr>
          <a:lstStyle/>
          <a:p>
            <a:pPr algn="l" rtl="0"/>
            <a:r>
              <a:rPr lang="en-US" dirty="0" smtClean="0"/>
              <a:t>The cell nucleus​ is a membrane bound structure that contains the cell's hereditary information and controls the cell's growth and reproduction. It is the command center of a eukaryotic </a:t>
            </a:r>
            <a:r>
              <a:rPr lang="en-US" dirty="0" smtClean="0">
                <a:hlinkClick r:id="rId2"/>
              </a:rPr>
              <a:t>cell</a:t>
            </a:r>
            <a:r>
              <a:rPr lang="en-US" dirty="0" smtClean="0"/>
              <a:t> and is commonly the most prominent </a:t>
            </a:r>
            <a:r>
              <a:rPr lang="en-US" dirty="0" smtClean="0">
                <a:hlinkClick r:id="rId3"/>
              </a:rPr>
              <a:t>organelle</a:t>
            </a:r>
            <a:r>
              <a:rPr lang="en-US" dirty="0" smtClean="0"/>
              <a:t> in a cell.</a:t>
            </a:r>
            <a:endParaRPr lang="en-US" dirty="0"/>
          </a:p>
        </p:txBody>
      </p:sp>
      <p:pic>
        <p:nvPicPr>
          <p:cNvPr id="4" name="صورة 3" descr="Cell nucleus"/>
          <p:cNvPicPr/>
          <p:nvPr/>
        </p:nvPicPr>
        <p:blipFill>
          <a:blip r:embed="rId4">
            <a:lum bright="-10000" contrast="40000"/>
          </a:blip>
          <a:srcRect/>
          <a:stretch>
            <a:fillRect/>
          </a:stretch>
        </p:blipFill>
        <p:spPr bwMode="auto">
          <a:xfrm>
            <a:off x="1714481" y="357166"/>
            <a:ext cx="5357850" cy="2643207"/>
          </a:xfrm>
          <a:prstGeom prst="rect">
            <a:avLst/>
          </a:prstGeom>
          <a:solidFill>
            <a:srgbClr val="00B0F0"/>
          </a:solidFill>
          <a:ln w="9525">
            <a:solidFill>
              <a:schemeClr val="tx1"/>
            </a:solid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697559"/>
          </a:xfrm>
        </p:spPr>
        <p:style>
          <a:lnRef idx="2">
            <a:schemeClr val="accent3"/>
          </a:lnRef>
          <a:fillRef idx="1">
            <a:schemeClr val="lt1"/>
          </a:fillRef>
          <a:effectRef idx="0">
            <a:schemeClr val="accent3"/>
          </a:effectRef>
          <a:fontRef idx="minor">
            <a:schemeClr val="dk1"/>
          </a:fontRef>
        </p:style>
        <p:txBody>
          <a:bodyPr>
            <a:noAutofit/>
          </a:bodyPr>
          <a:lstStyle/>
          <a:p>
            <a:pPr algn="l" rtl="0"/>
            <a:r>
              <a:rPr lang="en-US" sz="2000" b="1" dirty="0" smtClean="0"/>
              <a:t>The Nucleolus</a:t>
            </a:r>
            <a:endParaRPr lang="en-US" sz="2000" dirty="0" smtClean="0"/>
          </a:p>
          <a:p>
            <a:pPr algn="l" rtl="0"/>
            <a:r>
              <a:rPr lang="en-US" sz="2000" dirty="0" smtClean="0"/>
              <a:t>Contained within the nucleus is a dense, membrane-less structure composed of </a:t>
            </a:r>
            <a:r>
              <a:rPr lang="en-US" sz="2000" dirty="0" err="1" smtClean="0">
                <a:hlinkClick r:id="rId2"/>
              </a:rPr>
              <a:t>RNA</a:t>
            </a:r>
            <a:r>
              <a:rPr lang="en-US" sz="2000" dirty="0" err="1" smtClean="0"/>
              <a:t>and</a:t>
            </a:r>
            <a:r>
              <a:rPr lang="en-US" sz="2000" dirty="0" smtClean="0"/>
              <a:t> </a:t>
            </a:r>
            <a:r>
              <a:rPr lang="en-US" sz="2000" dirty="0" smtClean="0">
                <a:hlinkClick r:id="rId3"/>
              </a:rPr>
              <a:t>proteins</a:t>
            </a:r>
            <a:r>
              <a:rPr lang="en-US" sz="2000" dirty="0" smtClean="0"/>
              <a:t> called the </a:t>
            </a:r>
            <a:r>
              <a:rPr lang="en-US" sz="2000" dirty="0" smtClean="0">
                <a:hlinkClick r:id="rId4"/>
              </a:rPr>
              <a:t>nucleolus</a:t>
            </a:r>
            <a:r>
              <a:rPr lang="en-US" sz="2000" dirty="0" smtClean="0"/>
              <a:t>. The </a:t>
            </a:r>
            <a:r>
              <a:rPr lang="en-US" sz="2000" b="1" dirty="0" smtClean="0"/>
              <a:t>nucleolus</a:t>
            </a:r>
            <a:r>
              <a:rPr lang="en-US" sz="2000" dirty="0" smtClean="0"/>
              <a:t> contains </a:t>
            </a:r>
            <a:r>
              <a:rPr lang="en-US" sz="2000" dirty="0" err="1" smtClean="0"/>
              <a:t>nucleolar</a:t>
            </a:r>
            <a:r>
              <a:rPr lang="en-US" sz="2000" dirty="0" smtClean="0"/>
              <a:t> organizers, which are parts of chromosomes with the </a:t>
            </a:r>
            <a:r>
              <a:rPr lang="en-US" sz="2000" dirty="0" smtClean="0">
                <a:hlinkClick r:id="rId5"/>
              </a:rPr>
              <a:t>genes</a:t>
            </a:r>
            <a:r>
              <a:rPr lang="en-US" sz="2000" dirty="0" smtClean="0"/>
              <a:t> for ribosome synthesis on them. The nucleolus helps to synthesize </a:t>
            </a:r>
            <a:r>
              <a:rPr lang="en-US" sz="2000" dirty="0" err="1" smtClean="0">
                <a:hlinkClick r:id="rId6"/>
              </a:rPr>
              <a:t>ribosomes</a:t>
            </a:r>
            <a:r>
              <a:rPr lang="en-US" sz="2000" dirty="0" smtClean="0"/>
              <a:t> by </a:t>
            </a:r>
            <a:r>
              <a:rPr lang="en-US" sz="2000" dirty="0" smtClean="0">
                <a:hlinkClick r:id="rId7"/>
              </a:rPr>
              <a:t>transcribing</a:t>
            </a:r>
            <a:r>
              <a:rPr lang="en-US" sz="2000" dirty="0" smtClean="0"/>
              <a:t> and assembling ribosomal RNA subunits. These subunits join together to form a ribosome during protein </a:t>
            </a:r>
            <a:r>
              <a:rPr lang="en-US" sz="3600" dirty="0" smtClean="0"/>
              <a:t>synthesis</a:t>
            </a:r>
            <a:r>
              <a:rPr lang="en-US" sz="2000" dirty="0" smtClean="0"/>
              <a:t>.</a:t>
            </a:r>
          </a:p>
          <a:p>
            <a:pPr algn="l" rtl="0"/>
            <a:r>
              <a:rPr lang="en-US" sz="2000" b="1" dirty="0" smtClean="0"/>
              <a:t>Protein Synthesis</a:t>
            </a:r>
            <a:endParaRPr lang="en-US" sz="2000" dirty="0" smtClean="0"/>
          </a:p>
          <a:p>
            <a:pPr algn="l" rtl="0"/>
            <a:r>
              <a:rPr lang="en-US" sz="2000" dirty="0" smtClean="0"/>
              <a:t>The nucleus regulates the synthesis of </a:t>
            </a:r>
            <a:r>
              <a:rPr lang="en-US" sz="2000" dirty="0" smtClean="0">
                <a:hlinkClick r:id="rId3"/>
              </a:rPr>
              <a:t>proteins</a:t>
            </a:r>
            <a:r>
              <a:rPr lang="en-US" sz="2000" dirty="0" smtClean="0"/>
              <a:t> in the cytoplasm through the use of messenger RNA (mRNA). Messenger RNA is a transcribed DNA segment that serves as a template for protein production. It is produced in the nucleus and travels to the cytoplasm through the nuclear pores of the nuclear envelope. Once in the cytoplasm, </a:t>
            </a:r>
            <a:r>
              <a:rPr lang="en-US" sz="2000" dirty="0" err="1" smtClean="0"/>
              <a:t>ribosomes</a:t>
            </a:r>
            <a:r>
              <a:rPr lang="en-US" sz="2000" dirty="0" smtClean="0"/>
              <a:t> and another RNA molecule called </a:t>
            </a:r>
            <a:r>
              <a:rPr lang="en-US" sz="2000" dirty="0" smtClean="0">
                <a:hlinkClick r:id="rId2"/>
              </a:rPr>
              <a:t>transfer RNA</a:t>
            </a:r>
            <a:r>
              <a:rPr lang="en-US" sz="2000" dirty="0" smtClean="0"/>
              <a:t> work together to </a:t>
            </a:r>
            <a:r>
              <a:rPr lang="en-US" sz="2000" dirty="0" err="1" smtClean="0">
                <a:hlinkClick r:id="rId8"/>
              </a:rPr>
              <a:t>translate</a:t>
            </a:r>
            <a:r>
              <a:rPr lang="en-US" sz="2000" dirty="0" err="1" smtClean="0"/>
              <a:t>mRNA</a:t>
            </a:r>
            <a:r>
              <a:rPr lang="en-US" sz="2000" dirty="0" smtClean="0"/>
              <a:t> to produce proteins.</a:t>
            </a:r>
            <a:endParaRPr lang="en-US" sz="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57166"/>
            <a:ext cx="8229600" cy="5768997"/>
          </a:xfrm>
        </p:spPr>
        <p:style>
          <a:lnRef idx="2">
            <a:schemeClr val="accent5"/>
          </a:lnRef>
          <a:fillRef idx="1">
            <a:schemeClr val="lt1"/>
          </a:fillRef>
          <a:effectRef idx="0">
            <a:schemeClr val="accent5"/>
          </a:effectRef>
          <a:fontRef idx="minor">
            <a:schemeClr val="dk1"/>
          </a:fontRef>
        </p:style>
        <p:txBody>
          <a:bodyPr>
            <a:normAutofit fontScale="92500"/>
          </a:bodyPr>
          <a:lstStyle/>
          <a:p>
            <a:pPr algn="l"/>
            <a:r>
              <a:rPr lang="en-US" dirty="0" err="1"/>
              <a:t>Cytosol</a:t>
            </a:r>
            <a:r>
              <a:rPr lang="en-US" dirty="0"/>
              <a:t> is the liquid contained within cells. It is mostly made of water, and also contains ions like potassium, proteins, and small molecules. </a:t>
            </a:r>
            <a:r>
              <a:rPr lang="en-US" dirty="0" err="1"/>
              <a:t>Cytosol</a:t>
            </a:r>
            <a:r>
              <a:rPr lang="en-US" dirty="0"/>
              <a:t> and all the organelles within it, except for the nucleus, are called the cytoplasm. The cytoskeleton is a network of filaments and tubules found throughout the cytoplasm of the cell. It has many functions; it gives the cell shape, provides strength, stabilizes tissues, anchors organelles within the cell, and has a role in cell signaling. The cell membrane, a double </a:t>
            </a:r>
            <a:r>
              <a:rPr lang="en-US" dirty="0" err="1"/>
              <a:t>phospholipid</a:t>
            </a:r>
            <a:r>
              <a:rPr lang="en-US" dirty="0"/>
              <a:t> layer, surrounds the entire cell.</a:t>
            </a:r>
          </a:p>
          <a:p>
            <a:pPr algn="l"/>
            <a:endParaRPr lang="ar-IQ"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57166"/>
            <a:ext cx="8229600" cy="5768997"/>
          </a:xfrm>
        </p:spPr>
        <p:style>
          <a:lnRef idx="2">
            <a:schemeClr val="dk1"/>
          </a:lnRef>
          <a:fillRef idx="1">
            <a:schemeClr val="lt1"/>
          </a:fillRef>
          <a:effectRef idx="0">
            <a:schemeClr val="dk1"/>
          </a:effectRef>
          <a:fontRef idx="minor">
            <a:schemeClr val="dk1"/>
          </a:fontRef>
        </p:style>
        <p:txBody>
          <a:bodyPr/>
          <a:lstStyle/>
          <a:p>
            <a:pPr lvl="0" algn="l" rtl="0" fontAlgn="base"/>
            <a:r>
              <a:rPr lang="en-US" b="1" dirty="0">
                <a:hlinkClick r:id="rId2" tooltip="Eukaryotic cell"/>
              </a:rPr>
              <a:t>Eukaryotic cell</a:t>
            </a:r>
            <a:r>
              <a:rPr lang="en-US" dirty="0"/>
              <a:t> – A relatively large cell with a true nucleus and organelles.</a:t>
            </a:r>
          </a:p>
          <a:p>
            <a:pPr lvl="0" algn="l" rtl="0" fontAlgn="base"/>
            <a:r>
              <a:rPr lang="en-US" b="1" dirty="0">
                <a:hlinkClick r:id="rId3" tooltip="Prokaryotic cell"/>
              </a:rPr>
              <a:t>Prokaryotic cell</a:t>
            </a:r>
            <a:r>
              <a:rPr lang="en-US" dirty="0"/>
              <a:t> – A relatively small cell with no true nucleus and no organelles except for </a:t>
            </a:r>
            <a:r>
              <a:rPr lang="en-US" dirty="0" err="1"/>
              <a:t>ribosomes</a:t>
            </a:r>
            <a:r>
              <a:rPr lang="en-US" dirty="0"/>
              <a:t>.</a:t>
            </a:r>
          </a:p>
          <a:p>
            <a:pPr lvl="0" algn="l" rtl="0" fontAlgn="base"/>
            <a:r>
              <a:rPr lang="en-US" b="1" dirty="0" err="1"/>
              <a:t>Thylakoid</a:t>
            </a:r>
            <a:r>
              <a:rPr lang="en-US" dirty="0"/>
              <a:t> – A flattened disk inside the chloroplast that contains chlorophyll and is where photosynthesis takes place.</a:t>
            </a:r>
          </a:p>
          <a:p>
            <a:pPr lvl="0" algn="l" rtl="0" fontAlgn="base"/>
            <a:r>
              <a:rPr lang="en-US" b="1" dirty="0"/>
              <a:t>Cell wall</a:t>
            </a:r>
            <a:r>
              <a:rPr lang="en-US" dirty="0"/>
              <a:t> – A cellulose-containing layer that surrounds a plant cell.</a:t>
            </a:r>
          </a:p>
          <a:p>
            <a:pPr algn="l"/>
            <a:endParaRPr lang="ar-IQ"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697559"/>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pPr algn="l" rtl="0" fontAlgn="base"/>
            <a:r>
              <a:rPr lang="en-US" b="1" dirty="0"/>
              <a:t>Quiz</a:t>
            </a:r>
            <a:endParaRPr lang="en-US" dirty="0"/>
          </a:p>
          <a:p>
            <a:pPr algn="l" rtl="0" fontAlgn="base"/>
            <a:r>
              <a:rPr lang="en-US" b="1" dirty="0"/>
              <a:t>1. Which of these are found in plant cells, but not in animal cells?</a:t>
            </a:r>
            <a:r>
              <a:rPr lang="en-US" dirty="0"/>
              <a:t/>
            </a:r>
            <a:br>
              <a:rPr lang="en-US" dirty="0"/>
            </a:br>
            <a:r>
              <a:rPr lang="en-US" b="1" dirty="0"/>
              <a:t>A.</a:t>
            </a:r>
            <a:r>
              <a:rPr lang="en-US" dirty="0"/>
              <a:t> Central vacuole</a:t>
            </a:r>
            <a:br>
              <a:rPr lang="en-US" dirty="0"/>
            </a:br>
            <a:r>
              <a:rPr lang="en-US" b="1" dirty="0"/>
              <a:t>B.</a:t>
            </a:r>
            <a:r>
              <a:rPr lang="en-US" dirty="0"/>
              <a:t> Chloroplasts</a:t>
            </a:r>
            <a:br>
              <a:rPr lang="en-US" dirty="0"/>
            </a:br>
            <a:r>
              <a:rPr lang="en-US" b="1" dirty="0"/>
              <a:t>C.</a:t>
            </a:r>
            <a:r>
              <a:rPr lang="en-US" dirty="0"/>
              <a:t> Cell wall</a:t>
            </a:r>
            <a:br>
              <a:rPr lang="en-US" dirty="0"/>
            </a:br>
            <a:r>
              <a:rPr lang="en-US" b="1" dirty="0"/>
              <a:t>D.</a:t>
            </a:r>
            <a:r>
              <a:rPr lang="en-US" dirty="0"/>
              <a:t> All of the above</a:t>
            </a:r>
          </a:p>
          <a:p>
            <a:pPr algn="l" rtl="0" fontAlgn="base">
              <a:buNone/>
            </a:pPr>
            <a:r>
              <a:rPr lang="en-US" b="1" dirty="0"/>
              <a:t> </a:t>
            </a:r>
            <a:endParaRPr lang="en-US" dirty="0"/>
          </a:p>
          <a:p>
            <a:pPr algn="l" rtl="0" fontAlgn="base"/>
            <a:r>
              <a:rPr lang="en-US" dirty="0" smtClean="0"/>
              <a:t>.</a:t>
            </a:r>
            <a:r>
              <a:rPr lang="en-US" b="1" dirty="0"/>
              <a:t>2. What molecule is mainly found in plant cell walls, but not in the cell walls of other organisms?</a:t>
            </a:r>
            <a:endParaRPr lang="en-US" dirty="0"/>
          </a:p>
          <a:p>
            <a:pPr algn="l" rtl="0" fontAlgn="base"/>
            <a:r>
              <a:rPr lang="en-US" b="1" dirty="0"/>
              <a:t>A.</a:t>
            </a:r>
            <a:r>
              <a:rPr lang="en-US" dirty="0"/>
              <a:t> Cellulose</a:t>
            </a:r>
            <a:br>
              <a:rPr lang="en-US" dirty="0"/>
            </a:br>
            <a:r>
              <a:rPr lang="en-US" b="1" dirty="0"/>
              <a:t>B.</a:t>
            </a:r>
            <a:r>
              <a:rPr lang="en-US" dirty="0"/>
              <a:t> Chitin</a:t>
            </a:r>
            <a:br>
              <a:rPr lang="en-US" dirty="0"/>
            </a:br>
            <a:r>
              <a:rPr lang="en-US" b="1" dirty="0"/>
              <a:t>C.</a:t>
            </a:r>
            <a:r>
              <a:rPr lang="en-US" dirty="0"/>
              <a:t> Peptidoglycan</a:t>
            </a:r>
            <a:br>
              <a:rPr lang="en-US" dirty="0"/>
            </a:br>
            <a:r>
              <a:rPr lang="en-US" b="1" dirty="0"/>
              <a:t>D.</a:t>
            </a:r>
            <a:r>
              <a:rPr lang="en-US" dirty="0"/>
              <a:t> </a:t>
            </a:r>
            <a:r>
              <a:rPr lang="en-US" dirty="0" smtClean="0"/>
              <a:t>Phospholipids</a:t>
            </a:r>
          </a:p>
          <a:p>
            <a:pPr algn="l" rtl="0" fontAlgn="base"/>
            <a:endParaRPr lang="en-US" b="1" dirty="0" smtClean="0"/>
          </a:p>
          <a:p>
            <a:pPr algn="l" rtl="0" fontAlgn="base"/>
            <a:r>
              <a:rPr lang="en-US" b="1" dirty="0" smtClean="0"/>
              <a:t>3</a:t>
            </a:r>
            <a:r>
              <a:rPr lang="en-US" b="1" dirty="0"/>
              <a:t>. Plant cells far best in _______ solutions.</a:t>
            </a:r>
            <a:r>
              <a:rPr lang="en-US" dirty="0"/>
              <a:t/>
            </a:r>
            <a:br>
              <a:rPr lang="en-US" dirty="0"/>
            </a:br>
            <a:r>
              <a:rPr lang="en-US" b="1" dirty="0"/>
              <a:t>A.</a:t>
            </a:r>
            <a:r>
              <a:rPr lang="en-US" dirty="0"/>
              <a:t> Hypertonic</a:t>
            </a:r>
            <a:br>
              <a:rPr lang="en-US" dirty="0"/>
            </a:br>
            <a:r>
              <a:rPr lang="en-US" b="1" dirty="0"/>
              <a:t>B.</a:t>
            </a:r>
            <a:r>
              <a:rPr lang="en-US" dirty="0"/>
              <a:t> Isotonic</a:t>
            </a:r>
            <a:br>
              <a:rPr lang="en-US" dirty="0"/>
            </a:br>
            <a:r>
              <a:rPr lang="en-US" b="1" dirty="0"/>
              <a:t>C.</a:t>
            </a:r>
            <a:r>
              <a:rPr lang="en-US" dirty="0"/>
              <a:t> Hypotonic</a:t>
            </a:r>
          </a:p>
          <a:p>
            <a:pPr algn="l">
              <a:buNone/>
            </a:pP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14290"/>
            <a:ext cx="8229600" cy="5911873"/>
          </a:xfrm>
        </p:spPr>
        <p:txBody>
          <a:bodyPr/>
          <a:lstStyle/>
          <a:p>
            <a:pPr algn="ctr"/>
            <a:r>
              <a:rPr lang="en-US" b="1" dirty="0" smtClean="0"/>
              <a:t>Plant Cell Definition</a:t>
            </a:r>
            <a:endParaRPr lang="ar-IQ" dirty="0" smtClean="0"/>
          </a:p>
          <a:p>
            <a:endParaRPr lang="ar-IQ" dirty="0"/>
          </a:p>
        </p:txBody>
      </p:sp>
      <p:sp>
        <p:nvSpPr>
          <p:cNvPr id="5" name="مستطيل 4"/>
          <p:cNvSpPr/>
          <p:nvPr/>
        </p:nvSpPr>
        <p:spPr>
          <a:xfrm>
            <a:off x="214282" y="1285860"/>
            <a:ext cx="8429684" cy="3970318"/>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pPr algn="l"/>
            <a:r>
              <a:rPr lang="en-US" sz="2800" dirty="0" smtClean="0"/>
              <a:t>Plant cells are the basic unit of life in organisms of the kingdom </a:t>
            </a:r>
            <a:r>
              <a:rPr lang="en-US" sz="2800" dirty="0" err="1" smtClean="0"/>
              <a:t>Plantae</a:t>
            </a:r>
            <a:r>
              <a:rPr lang="en-US" sz="2800" dirty="0" smtClean="0"/>
              <a:t>. They are eukaryotic cells, which have a true nucleus along with specialized structures called organelles that carry out different functions. Animals, fungi, and </a:t>
            </a:r>
            <a:r>
              <a:rPr lang="en-US" sz="2800" dirty="0" err="1" smtClean="0"/>
              <a:t>protists</a:t>
            </a:r>
            <a:r>
              <a:rPr lang="en-US" sz="2800" dirty="0" smtClean="0"/>
              <a:t> also have eukaryotic cells, while bacteria and </a:t>
            </a:r>
            <a:r>
              <a:rPr lang="en-US" sz="2800" dirty="0" err="1" smtClean="0"/>
              <a:t>archaea</a:t>
            </a:r>
            <a:r>
              <a:rPr lang="en-US" sz="2800" dirty="0" smtClean="0"/>
              <a:t> have simpler prokaryotic cells. Plant cells are differentiated from the cells of other organisms by their cell walls, chloroplasts, and central vacuo</a:t>
            </a:r>
            <a:r>
              <a:rPr lang="en-US" dirty="0" smtClean="0"/>
              <a:t>le</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b="1" dirty="0"/>
              <a:t>Functions of Plant Cells</a:t>
            </a:r>
            <a:r>
              <a:rPr lang="en-US" dirty="0"/>
              <a:t/>
            </a:r>
            <a:br>
              <a:rPr lang="en-US" dirty="0"/>
            </a:br>
            <a:endParaRPr lang="ar-IQ" dirty="0"/>
          </a:p>
        </p:txBody>
      </p:sp>
      <p:sp>
        <p:nvSpPr>
          <p:cNvPr id="3" name="عنصر نائب للمحتوى 2"/>
          <p:cNvSpPr>
            <a:spLocks noGrp="1"/>
          </p:cNvSpPr>
          <p:nvPr>
            <p:ph idx="1"/>
          </p:nvPr>
        </p:nvSpPr>
        <p:spPr>
          <a:xfrm>
            <a:off x="457200" y="1142984"/>
            <a:ext cx="8229600" cy="4983179"/>
          </a:xfrm>
        </p:spPr>
        <p:style>
          <a:lnRef idx="2">
            <a:schemeClr val="accent4"/>
          </a:lnRef>
          <a:fillRef idx="1">
            <a:schemeClr val="lt1"/>
          </a:fillRef>
          <a:effectRef idx="0">
            <a:schemeClr val="accent4"/>
          </a:effectRef>
          <a:fontRef idx="minor">
            <a:schemeClr val="dk1"/>
          </a:fontRef>
        </p:style>
        <p:txBody>
          <a:bodyPr>
            <a:normAutofit/>
          </a:bodyPr>
          <a:lstStyle/>
          <a:p>
            <a:pPr algn="l"/>
            <a:r>
              <a:rPr lang="en-US" dirty="0"/>
              <a:t>Plant cells are the basic building block of plant life, and they carry out all of the functions necessary for survival. Photosynthesis, the making of food from light energy, carbon dioxide, and water, occurs in the chloroplasts of the cell. The energy molecule adenosine </a:t>
            </a:r>
            <a:r>
              <a:rPr lang="en-US" dirty="0" err="1"/>
              <a:t>triphosphate</a:t>
            </a:r>
            <a:r>
              <a:rPr lang="en-US" dirty="0"/>
              <a:t> (ATP) is produced through </a:t>
            </a:r>
            <a:r>
              <a:rPr lang="en-US" dirty="0">
                <a:hlinkClick r:id="rId2" tooltip="cellular respiration"/>
              </a:rPr>
              <a:t>cellular respiration</a:t>
            </a:r>
            <a:r>
              <a:rPr lang="en-US" dirty="0"/>
              <a:t> in the mitochondria. There are five types of plant cells, each with different functions:</a:t>
            </a:r>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7158" y="500042"/>
            <a:ext cx="8329642" cy="6072230"/>
          </a:xfrm>
        </p:spPr>
        <p:style>
          <a:lnRef idx="2">
            <a:schemeClr val="accent5"/>
          </a:lnRef>
          <a:fillRef idx="1">
            <a:schemeClr val="lt1"/>
          </a:fillRef>
          <a:effectRef idx="0">
            <a:schemeClr val="accent5"/>
          </a:effectRef>
          <a:fontRef idx="minor">
            <a:schemeClr val="dk1"/>
          </a:fontRef>
        </p:style>
        <p:txBody>
          <a:bodyPr>
            <a:normAutofit fontScale="92500" lnSpcReduction="10000"/>
          </a:bodyPr>
          <a:lstStyle/>
          <a:p>
            <a:pPr lvl="0" algn="l" rtl="0" fontAlgn="base"/>
            <a:r>
              <a:rPr lang="en-US" b="1" dirty="0"/>
              <a:t>Parenchyma cells are the majority of cells in a plant. They are found in leaves and carry out photosynthesis and cellular respiration, along with other metabolic processes. They also plant wound repair.</a:t>
            </a:r>
            <a:endParaRPr lang="en-US" dirty="0"/>
          </a:p>
          <a:p>
            <a:pPr lvl="0" algn="l" rtl="0" fontAlgn="base"/>
            <a:r>
              <a:rPr lang="en-US" b="1" dirty="0" err="1"/>
              <a:t>Collenchyma</a:t>
            </a:r>
            <a:r>
              <a:rPr lang="en-US" b="1" dirty="0"/>
              <a:t> cells provide support to growing parts of a plant. They are elongated, have thick cell walls, and can grow and change shape as a plant grows.</a:t>
            </a:r>
            <a:endParaRPr lang="en-US" dirty="0"/>
          </a:p>
          <a:p>
            <a:pPr lvl="0" algn="l" rtl="0" fontAlgn="base"/>
            <a:r>
              <a:rPr lang="en-US" b="1" dirty="0" err="1"/>
              <a:t>Sclerenchyma</a:t>
            </a:r>
            <a:r>
              <a:rPr lang="en-US" b="1" dirty="0"/>
              <a:t> cells are hard cells that are the main supporting cells in the areas of a plant that have ceased growing. </a:t>
            </a:r>
            <a:r>
              <a:rPr lang="en-US" b="1" dirty="0" err="1"/>
              <a:t>Sclerenchyma</a:t>
            </a:r>
            <a:r>
              <a:rPr lang="en-US" b="1" dirty="0"/>
              <a:t> cells are dead and have very thick cell walls</a:t>
            </a:r>
            <a:r>
              <a:rPr lang="en-US" b="1" dirty="0" smtClean="0"/>
              <a:t>..</a:t>
            </a:r>
            <a:endParaRPr lang="en-US" dirty="0"/>
          </a:p>
          <a:p>
            <a:pPr algn="l"/>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57158" y="571480"/>
            <a:ext cx="8229600" cy="5554683"/>
          </a:xfrm>
        </p:spPr>
        <p:style>
          <a:lnRef idx="2">
            <a:schemeClr val="accent1"/>
          </a:lnRef>
          <a:fillRef idx="1">
            <a:schemeClr val="lt1"/>
          </a:fillRef>
          <a:effectRef idx="0">
            <a:schemeClr val="accent1"/>
          </a:effectRef>
          <a:fontRef idx="minor">
            <a:schemeClr val="dk1"/>
          </a:fontRef>
        </p:style>
        <p:txBody>
          <a:bodyPr>
            <a:normAutofit/>
          </a:bodyPr>
          <a:lstStyle/>
          <a:p>
            <a:pPr lvl="0" algn="l" rtl="0" fontAlgn="base"/>
            <a:r>
              <a:rPr lang="en-US" sz="3600" b="1" dirty="0" smtClean="0"/>
              <a:t>Xylem cells transport mostly water and a few nutrients throughout a plant, from the roots to the stem and leaves.</a:t>
            </a:r>
            <a:endParaRPr lang="en-US" sz="3600" dirty="0" smtClean="0"/>
          </a:p>
          <a:p>
            <a:pPr lvl="0" algn="l" rtl="0" fontAlgn="base"/>
            <a:r>
              <a:rPr lang="en-US" sz="3600" b="1" dirty="0" smtClean="0"/>
              <a:t>Phloem cells transport nutrients made during photosynthesis to all parts of a plant. They transport sap, which is a watery solution high in sugars</a:t>
            </a:r>
            <a:endParaRPr lang="ar-IQ"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85728"/>
            <a:ext cx="8229600" cy="642942"/>
          </a:xfrm>
        </p:spPr>
        <p:txBody>
          <a:bodyPr>
            <a:normAutofit fontScale="90000"/>
          </a:bodyPr>
          <a:lstStyle/>
          <a:p>
            <a:r>
              <a:rPr lang="en-US" b="1" dirty="0"/>
              <a:t>Plant Cell Structure</a:t>
            </a:r>
            <a:br>
              <a:rPr lang="en-US" b="1" dirty="0"/>
            </a:br>
            <a:endParaRPr lang="ar-IQ" dirty="0"/>
          </a:p>
        </p:txBody>
      </p:sp>
      <p:pic>
        <p:nvPicPr>
          <p:cNvPr id="4" name="عنصر نائب للمحتوى 3" descr="Anatomy of the Plant Cell">
            <a:hlinkClick r:id="rId2"/>
          </p:cNvPr>
          <p:cNvPicPr>
            <a:picLocks noGrp="1"/>
          </p:cNvPicPr>
          <p:nvPr>
            <p:ph idx="1"/>
          </p:nvPr>
        </p:nvPicPr>
        <p:blipFill>
          <a:blip r:embed="rId3">
            <a:lum bright="-10000" contrast="40000"/>
          </a:blip>
          <a:srcRect/>
          <a:stretch>
            <a:fillRect/>
          </a:stretch>
        </p:blipFill>
        <p:spPr bwMode="auto">
          <a:xfrm>
            <a:off x="1285852" y="1285860"/>
            <a:ext cx="7000924" cy="4929222"/>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57166"/>
            <a:ext cx="8229600" cy="6072230"/>
          </a:xfrm>
        </p:spPr>
        <p:style>
          <a:lnRef idx="2">
            <a:schemeClr val="accent2"/>
          </a:lnRef>
          <a:fillRef idx="1">
            <a:schemeClr val="lt1"/>
          </a:fillRef>
          <a:effectRef idx="0">
            <a:schemeClr val="accent2"/>
          </a:effectRef>
          <a:fontRef idx="minor">
            <a:schemeClr val="dk1"/>
          </a:fontRef>
        </p:style>
        <p:txBody>
          <a:bodyPr>
            <a:normAutofit fontScale="85000" lnSpcReduction="20000"/>
          </a:bodyPr>
          <a:lstStyle/>
          <a:p>
            <a:pPr algn="l"/>
            <a:r>
              <a:rPr lang="en-US" dirty="0"/>
              <a:t>The plant cell has many different parts. Each part of the cell has a specialized function. These structures are called organelles.</a:t>
            </a:r>
          </a:p>
          <a:p>
            <a:pPr algn="l"/>
            <a:r>
              <a:rPr lang="en-US" dirty="0"/>
              <a:t>This diagram shows the various parts of a plant cell. Specialized structures in plant cells include chloroplasts, a large vacuole, and the cell wall.</a:t>
            </a:r>
          </a:p>
          <a:p>
            <a:pPr algn="l" rtl="0" fontAlgn="base"/>
            <a:r>
              <a:rPr lang="en-US" b="1" dirty="0"/>
              <a:t>Chloroplasts</a:t>
            </a:r>
          </a:p>
          <a:p>
            <a:pPr algn="l"/>
            <a:r>
              <a:rPr lang="en-US" dirty="0"/>
              <a:t>Chloroplasts are found only in plant and algae cells. These organelles carry out the process of photosynthesis, which turns water, carbon dioxide, and light energy into nutrients. They are oval-shaped and have two membranes: an outer membrane, which forms the external surface of the chloroplast, and an inner membrane that lies just beneath. Between the outer and inner membrane is a thin </a:t>
            </a:r>
            <a:r>
              <a:rPr lang="en-US" dirty="0" err="1"/>
              <a:t>intermembrane</a:t>
            </a:r>
            <a:r>
              <a:rPr lang="en-US" dirty="0"/>
              <a:t> space about 10-20 nanometers wide. Within the other membrane, there is another space called the </a:t>
            </a:r>
            <a:r>
              <a:rPr lang="en-US" dirty="0" err="1"/>
              <a:t>stroma</a:t>
            </a: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57166"/>
            <a:ext cx="8229600" cy="5768997"/>
          </a:xfrm>
        </p:spPr>
        <p:style>
          <a:lnRef idx="2">
            <a:schemeClr val="accent3"/>
          </a:lnRef>
          <a:fillRef idx="1">
            <a:schemeClr val="lt1"/>
          </a:fillRef>
          <a:effectRef idx="0">
            <a:schemeClr val="accent3"/>
          </a:effectRef>
          <a:fontRef idx="minor">
            <a:schemeClr val="dk1"/>
          </a:fontRef>
        </p:style>
        <p:txBody>
          <a:bodyPr/>
          <a:lstStyle/>
          <a:p>
            <a:pPr algn="l"/>
            <a:r>
              <a:rPr lang="en-US" dirty="0"/>
              <a:t>which is where chloroplasts are contained.</a:t>
            </a:r>
            <a:br>
              <a:rPr lang="en-US" dirty="0"/>
            </a:br>
            <a:r>
              <a:rPr lang="en-US" dirty="0"/>
              <a:t>Chloroplasts themselves contain many flattened disks called </a:t>
            </a:r>
            <a:r>
              <a:rPr lang="en-US" dirty="0" err="1"/>
              <a:t>thylakoids</a:t>
            </a:r>
            <a:r>
              <a:rPr lang="en-US" dirty="0"/>
              <a:t>, and these have a high concentration of chlorophyll and </a:t>
            </a:r>
            <a:r>
              <a:rPr lang="en-US" dirty="0" err="1"/>
              <a:t>carotenoids</a:t>
            </a:r>
            <a:r>
              <a:rPr lang="en-US" dirty="0"/>
              <a:t>, which capture light energy. The molecule chlorophyll also gives plants their green color. </a:t>
            </a:r>
            <a:r>
              <a:rPr lang="en-US" dirty="0" err="1"/>
              <a:t>Thylakoids</a:t>
            </a:r>
            <a:r>
              <a:rPr lang="en-US" dirty="0"/>
              <a:t> are stacked on top of one another in vascular plants in stacks called </a:t>
            </a:r>
            <a:r>
              <a:rPr lang="en-US" dirty="0" err="1"/>
              <a:t>grana</a:t>
            </a:r>
            <a:r>
              <a:rPr lang="en-US" dirty="0"/>
              <a:t>.</a:t>
            </a:r>
          </a:p>
          <a:p>
            <a:pPr algn="l"/>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162</TotalTime>
  <Words>1113</Words>
  <Application>Microsoft Office PowerPoint</Application>
  <PresentationFormat>عرض على الشاشة (3:4)‏</PresentationFormat>
  <Paragraphs>78</Paragraphs>
  <Slides>24</Slides>
  <Notes>0</Notes>
  <HiddenSlides>0</HiddenSlides>
  <MMClips>0</MMClips>
  <ScaleCrop>false</ScaleCrop>
  <HeadingPairs>
    <vt:vector size="4" baseType="variant">
      <vt:variant>
        <vt:lpstr>سمة</vt:lpstr>
      </vt:variant>
      <vt:variant>
        <vt:i4>1</vt:i4>
      </vt:variant>
      <vt:variant>
        <vt:lpstr>عناوين الشرائح</vt:lpstr>
      </vt:variant>
      <vt:variant>
        <vt:i4>24</vt:i4>
      </vt:variant>
    </vt:vector>
  </HeadingPairs>
  <TitlesOfParts>
    <vt:vector size="25" baseType="lpstr">
      <vt:lpstr>سمة Office</vt:lpstr>
      <vt:lpstr> </vt:lpstr>
      <vt:lpstr>الشريحة 2</vt:lpstr>
      <vt:lpstr>الشريحة 3</vt:lpstr>
      <vt:lpstr>Functions of Plant Cells </vt:lpstr>
      <vt:lpstr>الشريحة 5</vt:lpstr>
      <vt:lpstr>الشريحة 6</vt:lpstr>
      <vt:lpstr>Plant Cell Structure </vt:lpstr>
      <vt:lpstr>الشريحة 8</vt:lpstr>
      <vt:lpstr>الشريحة 9</vt:lpstr>
      <vt:lpstr>Vacuoles </vt:lpstr>
      <vt:lpstr>الشريحة 11</vt:lpstr>
      <vt:lpstr>Cell Wall </vt:lpstr>
      <vt:lpstr>الشريحة 13</vt:lpstr>
      <vt:lpstr>Plant Cell Wall Structure The plant cell wall is multi-layered and consists of up to three sections. From the outermost layer of the cell wall, these layers are identified as the middle lamella, primary cell wall, and secondary cell wall. While all plant cells have a middle lamella and primary cell wall, not all have a secondary cell wall.</vt:lpstr>
      <vt:lpstr>Middle lamella - outer cell wall layer that contains polysaccharides called pectins. Pectins aid in cell adhesion by helping the cell walls of adjacent cells to bind to one another.​ Primary cell wall - layer formed between the middle lamella and plasma membrane in growing plant cells. It is primarily composed of cellulose microfibrils contained within a gel-like matrix of hemicellulose fibers and pectin polysaccharides. The primary cell wall provides the strength and flexibility needed to allow for cell growth.​ Secondary cell wall - layer formed between the primary cell wall and plasma membrane in some plant cells. Once the primary cell wall has stopped dividing and growing, it may thicken to form a secondary cell wall. This rigid layer strengthens and supports the cell. In addition to cellulose and hemicellulose, some secondary cell walls contain lignin. Lignin strengthens the cell wall and aids in water conductivity in plant vascular tissue cells.</vt:lpstr>
      <vt:lpstr>Plant Cell Wall Function A major role of the cell wall is to form a framework for the cell to prevent over expansion. Cellulose fibers, structural proteins, and other polysaccharides help to maintain the shape and form of the cell. Additional functions of the cell wall include: </vt:lpstr>
      <vt:lpstr>Other Organelles </vt:lpstr>
      <vt:lpstr>الشريحة 18</vt:lpstr>
      <vt:lpstr>الشريحة 19</vt:lpstr>
      <vt:lpstr>الشريحة 20</vt:lpstr>
      <vt:lpstr>الشريحة 21</vt:lpstr>
      <vt:lpstr>الشريحة 22</vt:lpstr>
      <vt:lpstr>الشريحة 23</vt:lpstr>
      <vt:lpstr>الشريحة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USER</dc:creator>
  <cp:lastModifiedBy>USER</cp:lastModifiedBy>
  <cp:revision>43</cp:revision>
  <dcterms:created xsi:type="dcterms:W3CDTF">2018-02-17T15:14:51Z</dcterms:created>
  <dcterms:modified xsi:type="dcterms:W3CDTF">2019-02-23T19:35:21Z</dcterms:modified>
</cp:coreProperties>
</file>